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matic SC"/>
      <p:regular r:id="rId32"/>
      <p:bold r:id="rId33"/>
    </p:embeddedFont>
    <p:embeddedFont>
      <p:font typeface="Inconsolata"/>
      <p:regular r:id="rId34"/>
      <p:bold r:id="rId35"/>
    </p:embeddedFont>
    <p:embeddedFont>
      <p:font typeface="EB Garamond Medium"/>
      <p:regular r:id="rId36"/>
      <p:bold r:id="rId37"/>
      <p:italic r:id="rId38"/>
      <p:boldItalic r:id="rId39"/>
    </p:embeddedFont>
    <p:embeddedFont>
      <p:font typeface="EB Garamond SemiBold"/>
      <p:regular r:id="rId40"/>
      <p:bold r:id="rId41"/>
      <p:italic r:id="rId42"/>
      <p:boldItalic r:id="rId43"/>
    </p:embeddedFont>
    <p:embeddedFont>
      <p:font typeface="EB Garamond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F2CA36C-3384-4AFC-85AF-658A3973171F}">
  <a:tblStyle styleId="{0F2CA36C-3384-4AFC-85AF-658A397317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SemiBold-regular.fntdata"/><Relationship Id="rId42" Type="http://schemas.openxmlformats.org/officeDocument/2006/relationships/font" Target="fonts/EBGaramondSemiBold-italic.fntdata"/><Relationship Id="rId41" Type="http://schemas.openxmlformats.org/officeDocument/2006/relationships/font" Target="fonts/EBGaramondSemiBold-bold.fntdata"/><Relationship Id="rId44" Type="http://schemas.openxmlformats.org/officeDocument/2006/relationships/font" Target="fonts/EBGaramond-regular.fntdata"/><Relationship Id="rId43" Type="http://schemas.openxmlformats.org/officeDocument/2006/relationships/font" Target="fonts/EBGaramondSemiBold-boldItalic.fntdata"/><Relationship Id="rId46" Type="http://schemas.openxmlformats.org/officeDocument/2006/relationships/font" Target="fonts/EBGaramond-italic.fntdata"/><Relationship Id="rId45" Type="http://schemas.openxmlformats.org/officeDocument/2006/relationships/font" Target="fonts/EBGaramo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regular.fntdata"/><Relationship Id="rId47" Type="http://schemas.openxmlformats.org/officeDocument/2006/relationships/font" Target="fonts/EBGaramond-boldItalic.fntdata"/><Relationship Id="rId49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AmaticSC-bold.fntdata"/><Relationship Id="rId32" Type="http://schemas.openxmlformats.org/officeDocument/2006/relationships/font" Target="fonts/AmaticSC-regular.fntdata"/><Relationship Id="rId35" Type="http://schemas.openxmlformats.org/officeDocument/2006/relationships/font" Target="fonts/Inconsolata-bold.fntdata"/><Relationship Id="rId34" Type="http://schemas.openxmlformats.org/officeDocument/2006/relationships/font" Target="fonts/Inconsolata-regular.fntdata"/><Relationship Id="rId37" Type="http://schemas.openxmlformats.org/officeDocument/2006/relationships/font" Target="fonts/EBGaramondMedium-bold.fntdata"/><Relationship Id="rId36" Type="http://schemas.openxmlformats.org/officeDocument/2006/relationships/font" Target="fonts/EBGaramondMedium-regular.fntdata"/><Relationship Id="rId39" Type="http://schemas.openxmlformats.org/officeDocument/2006/relationships/font" Target="fonts/EBGaramondMedium-boldItalic.fntdata"/><Relationship Id="rId38" Type="http://schemas.openxmlformats.org/officeDocument/2006/relationships/font" Target="fonts/EBGaramondMedium-italic.fntdata"/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Thin-boldItalic.fntdata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29" Type="http://schemas.openxmlformats.org/officeDocument/2006/relationships/font" Target="fonts/Roboto-bold.fntdata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e2b9a0d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e2b9a0d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e2b9a0d9b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e2b9a0d9b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e2b9a0d9b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5e2b9a0d9b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e2b9a0d9b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e2b9a0d9b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5e362361d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5e362361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Data, Algorithms,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e362361d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e362361d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5e2b9a0d9b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5e2b9a0d9b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e2b9a0d9b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e2b9a0d9b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e33307c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e33307c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5e379e9c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5e379e9c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5e33307c7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5e33307c7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e2ecef84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e2ecef84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e362361d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e362361d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e2b9a0d9b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e2b9a0d9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3.png"/><Relationship Id="rId4" Type="http://schemas.openxmlformats.org/officeDocument/2006/relationships/image" Target="../media/image1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61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4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5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81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Relationship Id="rId8" Type="http://schemas.openxmlformats.org/officeDocument/2006/relationships/image" Target="../media/image5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80.png"/><Relationship Id="rId4" Type="http://schemas.openxmlformats.org/officeDocument/2006/relationships/image" Target="../media/image64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90.png"/><Relationship Id="rId4" Type="http://schemas.openxmlformats.org/officeDocument/2006/relationships/image" Target="../media/image98.png"/><Relationship Id="rId9" Type="http://schemas.openxmlformats.org/officeDocument/2006/relationships/image" Target="../media/image74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91.png"/><Relationship Id="rId8" Type="http://schemas.openxmlformats.org/officeDocument/2006/relationships/image" Target="../media/image6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7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5" Type="http://schemas.openxmlformats.org/officeDocument/2006/relationships/image" Target="../media/image84.png"/><Relationship Id="rId6" Type="http://schemas.openxmlformats.org/officeDocument/2006/relationships/image" Target="../media/image96.png"/><Relationship Id="rId7" Type="http://schemas.openxmlformats.org/officeDocument/2006/relationships/image" Target="../media/image89.png"/><Relationship Id="rId8" Type="http://schemas.openxmlformats.org/officeDocument/2006/relationships/image" Target="../media/image9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9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8" name="Google Shape;1068;p5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Relationship Id="rId4" Type="http://schemas.openxmlformats.org/officeDocument/2006/relationships/image" Target="../media/image110.png"/><Relationship Id="rId5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5.jpg"/><Relationship Id="rId4" Type="http://schemas.openxmlformats.org/officeDocument/2006/relationships/image" Target="../media/image10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3.png"/><Relationship Id="rId4" Type="http://schemas.openxmlformats.org/officeDocument/2006/relationships/image" Target="../media/image9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image" Target="../media/image102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ublic.tableau.com/profile/alex.koynoff#!/vizhome/Stocksreview/Dashboard?publish=y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62"/>
          <p:cNvSpPr txBox="1"/>
          <p:nvPr>
            <p:ph type="title"/>
          </p:nvPr>
        </p:nvSpPr>
        <p:spPr>
          <a:xfrm>
            <a:off x="225600" y="58425"/>
            <a:ext cx="84501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Stock Predictions Using Machine Learning &amp; Python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80" name="Google Shape;1080;p62"/>
          <p:cNvSpPr txBox="1"/>
          <p:nvPr/>
        </p:nvSpPr>
        <p:spPr>
          <a:xfrm>
            <a:off x="3072000" y="3292275"/>
            <a:ext cx="30000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Xuan He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Alex Koynoff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Prathyusha Challa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Zelalem Kebede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Itunu Oyeyipo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1"/>
          <p:cNvSpPr txBox="1"/>
          <p:nvPr>
            <p:ph type="title"/>
          </p:nvPr>
        </p:nvSpPr>
        <p:spPr>
          <a:xfrm>
            <a:off x="368100" y="180050"/>
            <a:ext cx="87759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 SemiBold"/>
                <a:ea typeface="EB Garamond SemiBold"/>
                <a:cs typeface="EB Garamond SemiBold"/>
                <a:sym typeface="EB Garamond SemiBold"/>
              </a:rPr>
              <a:t>Limitations and Future Considerations</a:t>
            </a:r>
            <a:endParaRPr sz="36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41" name="Google Shape;1141;p71"/>
          <p:cNvSpPr txBox="1"/>
          <p:nvPr/>
        </p:nvSpPr>
        <p:spPr>
          <a:xfrm>
            <a:off x="184050" y="1234550"/>
            <a:ext cx="87759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Limitations: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Only one variable used (historical closing prices)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Probably neither Linear Regression or SVR is a good enough model to predict stock prices</a:t>
            </a:r>
            <a:b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Future Considerations: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Add other factors that impact stock prices to be built into the model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News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Industry specific trends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Company specific information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Fundamental analysis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Company financials, ratios, etc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Technical analysis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Moving averages, price patterns, charting techniques, etc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Build and test with other models and compare results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Deep Learning - 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Long Short Term Memory Network (LSTM)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2"/>
          <p:cNvSpPr txBox="1"/>
          <p:nvPr>
            <p:ph type="title"/>
          </p:nvPr>
        </p:nvSpPr>
        <p:spPr>
          <a:xfrm>
            <a:off x="353700" y="251550"/>
            <a:ext cx="85497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 SemiBold"/>
                <a:ea typeface="EB Garamond SemiBold"/>
                <a:cs typeface="EB Garamond SemiBold"/>
                <a:sym typeface="EB Garamond SemiBold"/>
              </a:rPr>
              <a:t>Summary</a:t>
            </a:r>
            <a:endParaRPr sz="36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47" name="Google Shape;1147;p72"/>
          <p:cNvSpPr txBox="1"/>
          <p:nvPr/>
        </p:nvSpPr>
        <p:spPr>
          <a:xfrm>
            <a:off x="318725" y="1054800"/>
            <a:ext cx="84753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" sz="1800" u="sng">
                <a:latin typeface="EB Garamond"/>
                <a:ea typeface="EB Garamond"/>
                <a:cs typeface="EB Garamond"/>
                <a:sym typeface="EB Garamond"/>
              </a:rPr>
              <a:t>Do not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 depend on our model to trade stocks! You will lose money!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</a:pPr>
            <a:r>
              <a:rPr b="1" lang="en" sz="1800" u="sng">
                <a:latin typeface="EB Garamond"/>
                <a:ea typeface="EB Garamond"/>
                <a:cs typeface="EB Garamond"/>
                <a:sym typeface="EB Garamond"/>
              </a:rPr>
              <a:t>Do not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totally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 trust any prediction online! Make your own 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decision</a:t>
            </a:r>
            <a:r>
              <a:rPr b="1" lang="en" sz="1800">
                <a:latin typeface="EB Garamond"/>
                <a:ea typeface="EB Garamond"/>
                <a:cs typeface="EB Garamond"/>
                <a:sym typeface="EB Garamond"/>
              </a:rPr>
              <a:t>!</a:t>
            </a:r>
            <a:endParaRPr b="1" sz="1800"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 Medium"/>
              <a:buChar char="●"/>
            </a:pPr>
            <a:r>
              <a:rPr lang="en" sz="1800">
                <a:latin typeface="EB Garamond Medium"/>
                <a:ea typeface="EB Garamond Medium"/>
                <a:cs typeface="EB Garamond Medium"/>
                <a:sym typeface="EB Garamond Medium"/>
              </a:rPr>
              <a:t>Add more variables for consideration in models to make them more accurate</a:t>
            </a:r>
            <a:endParaRPr sz="18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 Medium"/>
              <a:buChar char="●"/>
            </a:pPr>
            <a:r>
              <a:rPr lang="en" sz="1800">
                <a:latin typeface="EB Garamond Medium"/>
                <a:ea typeface="EB Garamond Medium"/>
                <a:cs typeface="EB Garamond Medium"/>
                <a:sym typeface="EB Garamond Medium"/>
              </a:rPr>
              <a:t>Use different models and compare results</a:t>
            </a:r>
            <a:endParaRPr sz="180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B Garamond Medium"/>
              <a:buChar char="●"/>
            </a:pPr>
            <a:r>
              <a:rPr lang="en" sz="1800">
                <a:latin typeface="EB Garamond Medium"/>
                <a:ea typeface="EB Garamond Medium"/>
                <a:cs typeface="EB Garamond Medium"/>
                <a:sym typeface="EB Garamond Medium"/>
              </a:rPr>
              <a:t>Use at your own risk!</a:t>
            </a:r>
            <a:endParaRPr sz="18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3"/>
          <p:cNvSpPr txBox="1"/>
          <p:nvPr>
            <p:ph type="title"/>
          </p:nvPr>
        </p:nvSpPr>
        <p:spPr>
          <a:xfrm>
            <a:off x="1617450" y="44350"/>
            <a:ext cx="5934300" cy="22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we can take a look at what ML can do and see few top trending stocks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suggested by ML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pic>
        <p:nvPicPr>
          <p:cNvPr id="1153" name="Google Shape;11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50" y="2336225"/>
            <a:ext cx="2652399" cy="25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699" y="2336225"/>
            <a:ext cx="2543558" cy="255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6200" y="2655502"/>
            <a:ext cx="2091601" cy="14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74"/>
          <p:cNvSpPr txBox="1"/>
          <p:nvPr>
            <p:ph type="title"/>
          </p:nvPr>
        </p:nvSpPr>
        <p:spPr>
          <a:xfrm>
            <a:off x="122000" y="104000"/>
            <a:ext cx="87129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B Garamond SemiBold"/>
                <a:ea typeface="EB Garamond SemiBold"/>
                <a:cs typeface="EB Garamond SemiBold"/>
                <a:sym typeface="EB Garamond SemiBold"/>
              </a:rPr>
              <a:t>What Machine Learning Can and Cannot Do ?</a:t>
            </a:r>
            <a:endParaRPr sz="30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61" name="Google Shape;1161;p74"/>
          <p:cNvSpPr txBox="1"/>
          <p:nvPr/>
        </p:nvSpPr>
        <p:spPr>
          <a:xfrm>
            <a:off x="199525" y="892375"/>
            <a:ext cx="8829300" cy="3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a function that maps well-defined inputs to well-defined outputs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(digital) data sets exist or can be created containing input-output pairs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long chains of logic or reasoning that depend on diverse background knowledge or common sense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task provides clear feedback with clearly definable goals and metrics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need for detailed explanation of how the decision was made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tolerance for error and no need for provably correct or optimal solutions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phenomenon or function being learned should not change rapidly over time</a:t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62" name="Google Shape;11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298" y="3959075"/>
            <a:ext cx="4558301" cy="4842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2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5"/>
          <p:cNvSpPr txBox="1"/>
          <p:nvPr>
            <p:ph type="title"/>
          </p:nvPr>
        </p:nvSpPr>
        <p:spPr>
          <a:xfrm>
            <a:off x="1458450" y="545950"/>
            <a:ext cx="6227100" cy="6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 of the Best Stocks to buy based on </a:t>
            </a:r>
            <a:r>
              <a:rPr b="1" lang="en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News</a:t>
            </a:r>
            <a:endParaRPr b="1" sz="3600"/>
          </a:p>
        </p:txBody>
      </p:sp>
      <p:sp>
        <p:nvSpPr>
          <p:cNvPr id="1168" name="Google Shape;1168;p75"/>
          <p:cNvSpPr txBox="1"/>
          <p:nvPr/>
        </p:nvSpPr>
        <p:spPr>
          <a:xfrm>
            <a:off x="1642975" y="1750950"/>
            <a:ext cx="6320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Advanced Micro Devices (AMD)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Chipotle Mexican Grill (CMG)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Nike (NKE)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Canopy Growth Corp. (CGC)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Microsoft Corp. (MSFT)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5"/>
          <p:cNvSpPr txBox="1"/>
          <p:nvPr/>
        </p:nvSpPr>
        <p:spPr>
          <a:xfrm>
            <a:off x="895975" y="4017525"/>
            <a:ext cx="691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/>
              <a:t>** </a:t>
            </a:r>
            <a:r>
              <a:rPr b="1" i="1" lang="en" sz="1000"/>
              <a:t>Disclaimer : If you happen to make money buying the suggested stocks, Venmo here ⇒</a:t>
            </a:r>
            <a:endParaRPr b="1"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1170" name="Google Shape;11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950" y="3574550"/>
            <a:ext cx="1772500" cy="151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7950" y="987498"/>
            <a:ext cx="1657699" cy="9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3"/>
          <p:cNvSpPr txBox="1"/>
          <p:nvPr>
            <p:ph type="title"/>
          </p:nvPr>
        </p:nvSpPr>
        <p:spPr>
          <a:xfrm>
            <a:off x="117650" y="0"/>
            <a:ext cx="8976000" cy="11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Project Overview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86" name="Google Shape;1086;p63"/>
          <p:cNvSpPr txBox="1"/>
          <p:nvPr/>
        </p:nvSpPr>
        <p:spPr>
          <a:xfrm>
            <a:off x="493100" y="1291850"/>
            <a:ext cx="65301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Use Machine Learning to predict stock prices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ML models selected: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scikit-learn(sklearn) - Linear Regression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scikit-learn(sklearn)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- Support Vector Regression (SVR)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Picked 10 random stocks and loaded 12 months of historical prices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Predicted 30 trading days and compared to the real prices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Simulations for each model ran over 200 times. Took the average of all simulations for the visualization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Tools used: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Review and visualize the results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Summary and commentary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087" name="Google Shape;1087;p63"/>
          <p:cNvGraphicFramePr/>
          <p:nvPr/>
        </p:nvGraphicFramePr>
        <p:xfrm>
          <a:off x="953250" y="323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{0F2CA36C-3384-4AFC-85AF-658A3973171F}</a:tableStyleId>
              </a:tblPr>
              <a:tblGrid>
                <a:gridCol w="1673300"/>
                <a:gridCol w="1673300"/>
              </a:tblGrid>
              <a:tr h="494200"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EB Garamond Medium"/>
                        <a:buChar char="●"/>
                      </a:pPr>
                      <a:r>
                        <a:rPr lang="en" sz="12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Excel</a:t>
                      </a:r>
                      <a:endParaRPr sz="12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EB Garamond Medium"/>
                        <a:buChar char="●"/>
                      </a:pPr>
                      <a:r>
                        <a:rPr lang="en" sz="12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Pandas</a:t>
                      </a:r>
                      <a:endParaRPr sz="12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EB Garamond Medium"/>
                        <a:buChar char="●"/>
                      </a:pPr>
                      <a:r>
                        <a:rPr lang="en" sz="12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Matplotlib</a:t>
                      </a:r>
                      <a:endParaRPr sz="12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EB Garamond Medium"/>
                        <a:buChar char="●"/>
                      </a:pPr>
                      <a:r>
                        <a:rPr lang="en" sz="12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Tableau</a:t>
                      </a:r>
                      <a:endParaRPr sz="12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4"/>
          <p:cNvSpPr txBox="1"/>
          <p:nvPr>
            <p:ph type="title"/>
          </p:nvPr>
        </p:nvSpPr>
        <p:spPr>
          <a:xfrm>
            <a:off x="342750" y="178725"/>
            <a:ext cx="84585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Machine Learning Models Used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93" name="Google Shape;1093;p64"/>
          <p:cNvSpPr txBox="1"/>
          <p:nvPr/>
        </p:nvSpPr>
        <p:spPr>
          <a:xfrm>
            <a:off x="470850" y="1012700"/>
            <a:ext cx="83304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Sklearn - Linear Regression (LR) (from sklearn.linear_model import LinearRegression)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Overview</a:t>
            </a: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Searching for a relationship among variables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Dependent variables (y) or responses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Independent variables (x) or predictors</a:t>
            </a:r>
            <a:b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Pros</a:t>
            </a: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One of the most widely used as it is easier to interpret the results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Works on any size of dataset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Gives information about relevance features</a:t>
            </a:r>
            <a:b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	</a:t>
            </a: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Cons</a:t>
            </a: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Conversely, it assumes there is a straight-line relationship between dependent and independent variables which is sometimes incorrect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It can be very sensitive to outliers or anomalies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The 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algorithm assumes data is normally distributed in real when they are not.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It is not recommended for most practical applications because it oversimplifies real world problems. 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5"/>
          <p:cNvSpPr txBox="1"/>
          <p:nvPr>
            <p:ph type="title"/>
          </p:nvPr>
        </p:nvSpPr>
        <p:spPr>
          <a:xfrm>
            <a:off x="342750" y="128575"/>
            <a:ext cx="84585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Machine Learning Models Used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099" name="Google Shape;1099;p65"/>
          <p:cNvSpPr txBox="1"/>
          <p:nvPr/>
        </p:nvSpPr>
        <p:spPr>
          <a:xfrm>
            <a:off x="419700" y="1067850"/>
            <a:ext cx="8381400" cy="4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Sklearn - Support Vector Machine (from sklearn.svm import SVR)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Overview</a:t>
            </a: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A linear model for classification and regression problems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SVM algorithm for pattern recognition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The algorithm creates a line or hyperplane which separates the data into classes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The basic idea of SVM: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Just like 1-layer or multi-layer neural nets 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100" name="Google Shape;11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00" y="2928848"/>
            <a:ext cx="3623850" cy="1916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3550" y="2898050"/>
            <a:ext cx="453575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>
            <p:ph type="title"/>
          </p:nvPr>
        </p:nvSpPr>
        <p:spPr>
          <a:xfrm>
            <a:off x="342750" y="178725"/>
            <a:ext cx="8458500" cy="77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Machine Learning Models Used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07" name="Google Shape;1107;p66"/>
          <p:cNvSpPr txBox="1"/>
          <p:nvPr/>
        </p:nvSpPr>
        <p:spPr>
          <a:xfrm>
            <a:off x="419700" y="1168800"/>
            <a:ext cx="8304600" cy="3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Sklearn - Support Vector Machine (from sklearn.svm import SVR) cont:</a:t>
            </a:r>
            <a:b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Pros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Works well on smaller cleaner datasets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It can be more efficient because it uses a subset of training points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Helps analyse data and identify trends.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Compute the multiplication of independent variables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Require less training when dealing with smaller datasets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No distribution requirements </a:t>
            </a:r>
            <a:b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</a:b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	</a:t>
            </a:r>
            <a:r>
              <a:rPr i="1" lang="en">
                <a:latin typeface="EB Garamond Medium"/>
                <a:ea typeface="EB Garamond Medium"/>
                <a:cs typeface="EB Garamond Medium"/>
                <a:sym typeface="EB Garamond Medium"/>
              </a:rPr>
              <a:t>Cons</a:t>
            </a:r>
            <a:endParaRPr i="1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Isn’t suited to larger datasets as the training time with SVMs can be high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Less effective on noisier datasets with overlapping classes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Can be inefficient to train, memory intensive and annoying to run and tune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7"/>
          <p:cNvSpPr txBox="1"/>
          <p:nvPr>
            <p:ph type="title"/>
          </p:nvPr>
        </p:nvSpPr>
        <p:spPr>
          <a:xfrm>
            <a:off x="187675" y="159975"/>
            <a:ext cx="8847300" cy="6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Code</a:t>
            </a:r>
            <a:endParaRPr/>
          </a:p>
        </p:txBody>
      </p:sp>
      <p:sp>
        <p:nvSpPr>
          <p:cNvPr id="1113" name="Google Shape;1113;p67"/>
          <p:cNvSpPr txBox="1"/>
          <p:nvPr/>
        </p:nvSpPr>
        <p:spPr>
          <a:xfrm>
            <a:off x="4538475" y="948575"/>
            <a:ext cx="39333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67"/>
          <p:cNvSpPr txBox="1"/>
          <p:nvPr/>
        </p:nvSpPr>
        <p:spPr>
          <a:xfrm>
            <a:off x="3765275" y="872950"/>
            <a:ext cx="5084700" cy="21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Selected 10 random stocks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Ran 12 months of closing prices from Quandl API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Looped through the list of stocks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Selected 30 days of prediction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Each model included within the loop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Linear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EB Garamond Medium"/>
              <a:buChar char="■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SVR (Support Vector Regression) 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Information put into lists and exported to csv for further 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manipulation</a:t>
            </a:r>
            <a:r>
              <a:rPr lang="en">
                <a:latin typeface="EB Garamond Medium"/>
                <a:ea typeface="EB Garamond Medium"/>
                <a:cs typeface="EB Garamond Medium"/>
                <a:sym typeface="EB Garamond Medium"/>
              </a:rPr>
              <a:t> and Tableau visuals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5" name="Google Shape;11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75"/>
            <a:ext cx="3706447" cy="483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50" y="2331225"/>
            <a:ext cx="4373299" cy="26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350" y="145000"/>
            <a:ext cx="4324025" cy="21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3685326" cy="22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725" y="152400"/>
            <a:ext cx="3685325" cy="228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2548200"/>
            <a:ext cx="3685325" cy="224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9725" y="2548200"/>
            <a:ext cx="3685325" cy="225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0"/>
          <p:cNvSpPr txBox="1"/>
          <p:nvPr>
            <p:ph type="title"/>
          </p:nvPr>
        </p:nvSpPr>
        <p:spPr>
          <a:xfrm>
            <a:off x="318725" y="260650"/>
            <a:ext cx="75300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Visualization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1135" name="Google Shape;1135;p70">
            <a:hlinkClick r:id="rId3"/>
          </p:cNvPr>
          <p:cNvSpPr txBox="1"/>
          <p:nvPr/>
        </p:nvSpPr>
        <p:spPr>
          <a:xfrm>
            <a:off x="318725" y="1383750"/>
            <a:ext cx="860280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EB Garamond SemiBold"/>
                <a:ea typeface="EB Garamond SemiBold"/>
                <a:cs typeface="EB Garamond SemiBold"/>
                <a:sym typeface="EB Garamond SemiBold"/>
              </a:rPr>
              <a:t>CLICK ME!!!</a:t>
            </a:r>
            <a:endParaRPr sz="4800"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